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comments/comment4.xml" ContentType="application/vnd.openxmlformats-officedocument.presentationml.comments+xml"/>
  <Override PartName="/ppt/comments/comment5.xml" ContentType="application/vnd.openxmlformats-officedocument.presentationml.comments+xml"/>
  <Override PartName="/ppt/comments/comment6.xml" ContentType="application/vnd.openxmlformats-officedocument.presentationml.comments+xml"/>
  <Override PartName="/ppt/comments/comment7.xml" ContentType="application/vnd.openxmlformats-officedocument.presentationml.comments+xml"/>
  <Override PartName="/ppt/comments/comment8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2" r:id="rId3"/>
    <p:sldId id="257" r:id="rId4"/>
    <p:sldId id="280" r:id="rId5"/>
    <p:sldId id="273" r:id="rId6"/>
    <p:sldId id="279" r:id="rId7"/>
    <p:sldId id="275" r:id="rId8"/>
    <p:sldId id="281" r:id="rId9"/>
    <p:sldId id="276" r:id="rId10"/>
    <p:sldId id="277" r:id="rId11"/>
    <p:sldId id="274" r:id="rId12"/>
    <p:sldId id="258" r:id="rId13"/>
    <p:sldId id="259" r:id="rId14"/>
    <p:sldId id="260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vid Cheung" initials="DC" lastIdx="1" clrIdx="0">
    <p:extLst>
      <p:ext uri="{19B8F6BF-5375-455C-9EA6-DF929625EA0E}">
        <p15:presenceInfo xmlns:p15="http://schemas.microsoft.com/office/powerpoint/2012/main" userId="c2261fe017af5bc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88" d="100"/>
          <a:sy n="88" d="100"/>
        </p:scale>
        <p:origin x="65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7-31T11:20:43.459" idx="1">
    <p:pos x="10" y="10"/>
    <p:text/>
    <p:extLst>
      <p:ext uri="{C676402C-5697-4E1C-873F-D02D1690AC5C}">
        <p15:threadingInfo xmlns:p15="http://schemas.microsoft.com/office/powerpoint/2012/main" timeZoneBias="-48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7-31T11:20:43.459" idx="1">
    <p:pos x="10" y="10"/>
    <p:text/>
    <p:extLst>
      <p:ext uri="{C676402C-5697-4E1C-873F-D02D1690AC5C}">
        <p15:threadingInfo xmlns:p15="http://schemas.microsoft.com/office/powerpoint/2012/main" timeZoneBias="-48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7-31T11:20:43.459" idx="1">
    <p:pos x="10" y="10"/>
    <p:text/>
    <p:extLst>
      <p:ext uri="{C676402C-5697-4E1C-873F-D02D1690AC5C}">
        <p15:threadingInfo xmlns:p15="http://schemas.microsoft.com/office/powerpoint/2012/main" timeZoneBias="-48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7-31T11:20:43.459" idx="1">
    <p:pos x="10" y="10"/>
    <p:text/>
    <p:extLst>
      <p:ext uri="{C676402C-5697-4E1C-873F-D02D1690AC5C}">
        <p15:threadingInfo xmlns:p15="http://schemas.microsoft.com/office/powerpoint/2012/main" timeZoneBias="-48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7-31T11:20:43.459" idx="1">
    <p:pos x="10" y="10"/>
    <p:text/>
    <p:extLst>
      <p:ext uri="{C676402C-5697-4E1C-873F-D02D1690AC5C}">
        <p15:threadingInfo xmlns:p15="http://schemas.microsoft.com/office/powerpoint/2012/main" timeZoneBias="-480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7-31T11:20:43.459" idx="1">
    <p:pos x="10" y="10"/>
    <p:text/>
    <p:extLst>
      <p:ext uri="{C676402C-5697-4E1C-873F-D02D1690AC5C}">
        <p15:threadingInfo xmlns:p15="http://schemas.microsoft.com/office/powerpoint/2012/main" timeZoneBias="-480"/>
      </p:ext>
    </p:extLst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7-31T11:20:43.459" idx="1">
    <p:pos x="10" y="10"/>
    <p:text/>
    <p:extLst>
      <p:ext uri="{C676402C-5697-4E1C-873F-D02D1690AC5C}">
        <p15:threadingInfo xmlns:p15="http://schemas.microsoft.com/office/powerpoint/2012/main" timeZoneBias="-480"/>
      </p:ext>
    </p:extLst>
  </p:cm>
</p:cmLst>
</file>

<file path=ppt/comments/comment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7-31T11:20:43.459" idx="1">
    <p:pos x="10" y="10"/>
    <p:text/>
    <p:extLst>
      <p:ext uri="{C676402C-5697-4E1C-873F-D02D1690AC5C}">
        <p15:threadingInfo xmlns:p15="http://schemas.microsoft.com/office/powerpoint/2012/main" timeZoneBias="-48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050F7-4253-446D-B34C-90E0028CD71D}" type="datetimeFigureOut">
              <a:rPr lang="zh-CN" altLang="en-US" smtClean="0"/>
              <a:t>2019/8/13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90815-7EAE-4819-A7CB-5329A781824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15603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050F7-4253-446D-B34C-90E0028CD71D}" type="datetimeFigureOut">
              <a:rPr lang="zh-CN" altLang="en-US" smtClean="0"/>
              <a:t>2019/8/13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90815-7EAE-4819-A7CB-5329A781824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66257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050F7-4253-446D-B34C-90E0028CD71D}" type="datetimeFigureOut">
              <a:rPr lang="zh-CN" altLang="en-US" smtClean="0"/>
              <a:t>2019/8/13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90815-7EAE-4819-A7CB-5329A781824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75878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050F7-4253-446D-B34C-90E0028CD71D}" type="datetimeFigureOut">
              <a:rPr lang="zh-CN" altLang="en-US" smtClean="0"/>
              <a:t>2019/8/13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90815-7EAE-4819-A7CB-5329A781824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08949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050F7-4253-446D-B34C-90E0028CD71D}" type="datetimeFigureOut">
              <a:rPr lang="zh-CN" altLang="en-US" smtClean="0"/>
              <a:t>2019/8/13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90815-7EAE-4819-A7CB-5329A781824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19011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050F7-4253-446D-B34C-90E0028CD71D}" type="datetimeFigureOut">
              <a:rPr lang="zh-CN" altLang="en-US" smtClean="0"/>
              <a:t>2019/8/13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90815-7EAE-4819-A7CB-5329A781824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75939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050F7-4253-446D-B34C-90E0028CD71D}" type="datetimeFigureOut">
              <a:rPr lang="zh-CN" altLang="en-US" smtClean="0"/>
              <a:t>2019/8/13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90815-7EAE-4819-A7CB-5329A781824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99288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050F7-4253-446D-B34C-90E0028CD71D}" type="datetimeFigureOut">
              <a:rPr lang="zh-CN" altLang="en-US" smtClean="0"/>
              <a:t>2019/8/13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90815-7EAE-4819-A7CB-5329A781824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80871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050F7-4253-446D-B34C-90E0028CD71D}" type="datetimeFigureOut">
              <a:rPr lang="zh-CN" altLang="en-US" smtClean="0"/>
              <a:t>2019/8/13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90815-7EAE-4819-A7CB-5329A781824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45664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050F7-4253-446D-B34C-90E0028CD71D}" type="datetimeFigureOut">
              <a:rPr lang="zh-CN" altLang="en-US" smtClean="0"/>
              <a:t>2019/8/13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90815-7EAE-4819-A7CB-5329A781824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69752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050F7-4253-446D-B34C-90E0028CD71D}" type="datetimeFigureOut">
              <a:rPr lang="zh-CN" altLang="en-US" smtClean="0"/>
              <a:t>2019/8/13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90815-7EAE-4819-A7CB-5329A781824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12258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35000"/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5050F7-4253-446D-B34C-90E0028CD71D}" type="datetimeFigureOut">
              <a:rPr lang="zh-CN" altLang="en-US" smtClean="0"/>
              <a:t>2019/8/13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190815-7EAE-4819-A7CB-5329A781824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62509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10.240.212.226:8888/notebooks/Chp8-GAN/8.4%20GAN%20Face%20Generation/8.4%20GAN%20Face%20Generation.ipynb" TargetMode="External"/><Relationship Id="rId2" Type="http://schemas.openxmlformats.org/officeDocument/2006/relationships/hyperlink" Target="https://10.240.212.226:8888/notebooks/Chp8-GAN/8.3%20Adversarial%20Logistic%20Regression.ipynb" TargetMode="Externa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10.240.212.226:8888/tree/Chp3-Image_Recognition/3.2%20Resnet18/data/cifar-10-batches-py" TargetMode="External"/><Relationship Id="rId2" Type="http://schemas.openxmlformats.org/officeDocument/2006/relationships/hyperlink" Target="https://10.240.212.226:8888/notebooks/Chp3-Image_Recognition%20/3.2%20Resnet18/8.3%20Resnet.ipynb" TargetMode="Externa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3.xml"/><Relationship Id="rId2" Type="http://schemas.openxmlformats.org/officeDocument/2006/relationships/hyperlink" Target="https://10.240.212.226:8888/notebooks/Chp3-Image_Recognition%20/3.2%20Resnet18/8.3%20Resnet.ipynb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10.240.212.226:8888/notebooks/Chp6-Unsupervised_Learning/6.2-6.3%20Face%20Clustering/6.2%20Extract%20Features.ipynb" TargetMode="External"/><Relationship Id="rId2" Type="http://schemas.openxmlformats.org/officeDocument/2006/relationships/hyperlink" Target="https://10.240.212.226:8888/notebooks/Chp6-Unsupervised_Learning/6.1%20KNN/kmeans%20clustering.ipynb" TargetMode="External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5.xml"/><Relationship Id="rId4" Type="http://schemas.openxmlformats.org/officeDocument/2006/relationships/hyperlink" Target="https://10.240.212.226:8888/notebooks/Chp6-Unsupervised_Learning/6.2-6.3%20Face%20Clustering/6.3%20Group%20Faces.ipynb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6.xml"/><Relationship Id="rId2" Type="http://schemas.openxmlformats.org/officeDocument/2006/relationships/hyperlink" Target="https://10.240.212.226:8888/notebooks/Chp6-Unsupervised_Learning/6.2-6.3%20Face%20Clustering/6.2%20Extract%20Features.ipynb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10.240.212.226:8888/notebooks/Chp8-GAN/8.2%20Uniform%20to%20Normal.ipynb" TargetMode="External"/><Relationship Id="rId2" Type="http://schemas.openxmlformats.org/officeDocument/2006/relationships/hyperlink" Target="https://10.240.212.226:8888/notebooks/Chp8-GAN/8.1%20Generate%20Random%20Point.ipynb" TargetMode="Externa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6000"/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580103"/>
            <a:ext cx="9144000" cy="2387600"/>
          </a:xfrm>
        </p:spPr>
        <p:txBody>
          <a:bodyPr/>
          <a:lstStyle/>
          <a:p>
            <a:r>
              <a:rPr lang="en-US" altLang="zh-CN" dirty="0"/>
              <a:t>AI </a:t>
            </a:r>
            <a:r>
              <a:rPr lang="zh-CN" altLang="en-US" dirty="0"/>
              <a:t>工具包 </a:t>
            </a:r>
            <a:r>
              <a:rPr lang="en-US" altLang="zh-CN" dirty="0"/>
              <a:t>Documentation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97731"/>
            <a:ext cx="9144000" cy="1655762"/>
          </a:xfrm>
        </p:spPr>
        <p:txBody>
          <a:bodyPr>
            <a:normAutofit/>
          </a:bodyPr>
          <a:lstStyle/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					—— </a:t>
            </a:r>
            <a:r>
              <a:rPr lang="en-US" altLang="zh-CN" dirty="0" err="1"/>
              <a:t>Jiazhen</a:t>
            </a:r>
            <a:r>
              <a:rPr lang="en-US" altLang="zh-CN" dirty="0"/>
              <a:t> Zhang, Tianyi Wu</a:t>
            </a:r>
          </a:p>
        </p:txBody>
      </p:sp>
    </p:spTree>
    <p:extLst>
      <p:ext uri="{BB962C8B-B14F-4D97-AF65-F5344CB8AC3E}">
        <p14:creationId xmlns:p14="http://schemas.microsoft.com/office/powerpoint/2010/main" val="4121000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8000" dirty="0" smtClean="0"/>
              <a:t>Chp8 </a:t>
            </a:r>
            <a:r>
              <a:rPr lang="en-US" altLang="zh-CN" sz="8000" dirty="0"/>
              <a:t>— </a:t>
            </a:r>
            <a:r>
              <a:rPr lang="en-US" altLang="zh-CN" sz="6000" dirty="0" smtClean="0"/>
              <a:t>GAN</a:t>
            </a:r>
            <a:endParaRPr lang="zh-CN" altLang="en-US" sz="60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03375"/>
          </a:xfrm>
        </p:spPr>
        <p:txBody>
          <a:bodyPr>
            <a:normAutofit fontScale="92500"/>
          </a:bodyPr>
          <a:lstStyle/>
          <a:p>
            <a:pPr lvl="1"/>
            <a:r>
              <a:rPr lang="en-US" altLang="zh-CN" dirty="0"/>
              <a:t>Folder Path: /Chp8-GAN/</a:t>
            </a:r>
          </a:p>
          <a:p>
            <a:pPr lvl="1"/>
            <a:r>
              <a:rPr lang="en-US" altLang="zh-CN" dirty="0"/>
              <a:t>File: </a:t>
            </a:r>
            <a:r>
              <a:rPr lang="en-US" dirty="0">
                <a:hlinkClick r:id="rId2"/>
              </a:rPr>
              <a:t>8.3 Adversarial Logistic </a:t>
            </a:r>
            <a:r>
              <a:rPr lang="en-US" dirty="0" err="1">
                <a:hlinkClick r:id="rId2"/>
              </a:rPr>
              <a:t>Regression.ipynb</a:t>
            </a:r>
            <a:endParaRPr lang="en-US" dirty="0"/>
          </a:p>
          <a:p>
            <a:pPr lvl="1"/>
            <a:r>
              <a:rPr lang="en-US" altLang="zh-CN" dirty="0"/>
              <a:t>Dataset path: </a:t>
            </a:r>
            <a:r>
              <a:rPr lang="en-US" sz="2400" dirty="0"/>
              <a:t>None</a:t>
            </a:r>
            <a:endParaRPr lang="en-US" dirty="0"/>
          </a:p>
          <a:p>
            <a:pPr lvl="1"/>
            <a:r>
              <a:rPr lang="en-US" altLang="zh-CN" dirty="0"/>
              <a:t>Hyperparameters: Number of generated data points, epoch, learner rate, decay</a:t>
            </a:r>
            <a:endParaRPr lang="zh-CN" altLang="en-US" dirty="0"/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1A422875-102E-4A1C-A2FC-E2180E12DE6E}"/>
              </a:ext>
            </a:extLst>
          </p:cNvPr>
          <p:cNvSpPr txBox="1">
            <a:spLocks/>
          </p:cNvSpPr>
          <p:nvPr/>
        </p:nvSpPr>
        <p:spPr>
          <a:xfrm>
            <a:off x="670089" y="3693703"/>
            <a:ext cx="10515600" cy="16033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altLang="zh-CN" dirty="0"/>
              <a:t>Folder Path: /Chp8-GAN/8.4 GAN Face Generation</a:t>
            </a:r>
          </a:p>
          <a:p>
            <a:pPr lvl="1"/>
            <a:r>
              <a:rPr lang="en-US" altLang="zh-CN" dirty="0"/>
              <a:t>File: </a:t>
            </a:r>
            <a:r>
              <a:rPr lang="en-US" dirty="0">
                <a:hlinkClick r:id="rId3"/>
              </a:rPr>
              <a:t>8.4 GAN Face </a:t>
            </a:r>
            <a:r>
              <a:rPr lang="en-US" dirty="0" err="1">
                <a:hlinkClick r:id="rId3"/>
              </a:rPr>
              <a:t>Generation.ipynb</a:t>
            </a:r>
            <a:endParaRPr lang="en-US" dirty="0"/>
          </a:p>
          <a:p>
            <a:pPr lvl="1"/>
            <a:r>
              <a:rPr lang="en-US" altLang="zh-CN" dirty="0"/>
              <a:t>Dataset path: </a:t>
            </a:r>
            <a:r>
              <a:rPr lang="en-US" altLang="zh-CN" dirty="0" smtClean="0"/>
              <a:t>/data/</a:t>
            </a:r>
            <a:r>
              <a:rPr lang="en-US" altLang="zh-CN" dirty="0" smtClean="0"/>
              <a:t>Chp8/Ex4/</a:t>
            </a:r>
            <a:r>
              <a:rPr lang="en-US" dirty="0" err="1" smtClean="0"/>
              <a:t>img_align_celeba</a:t>
            </a:r>
            <a:endParaRPr lang="en-US" dirty="0"/>
          </a:p>
          <a:p>
            <a:pPr lvl="1"/>
            <a:r>
              <a:rPr lang="en-US" altLang="zh-CN" dirty="0"/>
              <a:t>Hyperparameters: Batch Size, number of epochs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04879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5EBBD5-0B53-4F25-963F-3FC74C5277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F16388-E5C7-4EFA-B975-EA168F171B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5200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8000" dirty="0"/>
              <a:t>Chp4 — </a:t>
            </a:r>
            <a:r>
              <a:rPr lang="zh-CN" altLang="en-US" sz="6000" dirty="0"/>
              <a:t>音乐流派分类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/>
          </a:p>
          <a:p>
            <a:r>
              <a:rPr lang="zh-CN" altLang="en-US" dirty="0"/>
              <a:t>理解声音数字化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利用频谱图分析乐音的特点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针对不同流派的音乐片段进行类比和对比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使用神经网络完成音乐风格分类，并与传统算法进行对比</a:t>
            </a:r>
            <a:endParaRPr lang="en-US" altLang="zh-CN" dirty="0"/>
          </a:p>
        </p:txBody>
      </p:sp>
      <p:sp>
        <p:nvSpPr>
          <p:cNvPr id="4" name="文本框 3"/>
          <p:cNvSpPr txBox="1"/>
          <p:nvPr/>
        </p:nvSpPr>
        <p:spPr>
          <a:xfrm>
            <a:off x="6749902" y="1988287"/>
            <a:ext cx="476338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数据集：</a:t>
            </a:r>
            <a:r>
              <a:rPr lang="en-US" altLang="zh-CN"/>
              <a:t>GTZAN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路径：</a:t>
            </a:r>
            <a:r>
              <a:rPr lang="en-US" altLang="zh-CN" dirty="0"/>
              <a:t>/home/</a:t>
            </a:r>
            <a:r>
              <a:rPr lang="en-US" altLang="zh-CN" dirty="0" err="1"/>
              <a:t>tianyi</a:t>
            </a:r>
            <a:r>
              <a:rPr lang="en-US" altLang="zh-CN" dirty="0"/>
              <a:t>/Chp4 — Music Genre Classification/Music Genre Classification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198566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8000" dirty="0"/>
              <a:t>Chp5 — </a:t>
            </a:r>
            <a:r>
              <a:rPr lang="zh-CN" altLang="en-US" sz="6000" dirty="0"/>
              <a:t>视频行为识别</a:t>
            </a:r>
            <a:r>
              <a:rPr lang="en-US" altLang="zh-CN" sz="8000" dirty="0"/>
              <a:t> </a:t>
            </a:r>
            <a:endParaRPr lang="zh-CN" altLang="en-US" sz="80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/>
          </a:p>
          <a:p>
            <a:r>
              <a:rPr lang="zh-CN" altLang="en-US" dirty="0"/>
              <a:t>预处理视频资料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利用多种传统算法完成视频行为识别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基于深度学习完成视频行为识别</a:t>
            </a:r>
            <a:endParaRPr lang="en-US" altLang="zh-CN" dirty="0"/>
          </a:p>
        </p:txBody>
      </p:sp>
      <p:sp>
        <p:nvSpPr>
          <p:cNvPr id="4" name="文本框 3"/>
          <p:cNvSpPr txBox="1"/>
          <p:nvPr/>
        </p:nvSpPr>
        <p:spPr>
          <a:xfrm>
            <a:off x="7517218" y="2094613"/>
            <a:ext cx="436998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数据集：</a:t>
            </a:r>
            <a:r>
              <a:rPr lang="en-US" altLang="zh-CN" dirty="0"/>
              <a:t>UCF-101 </a:t>
            </a:r>
            <a:r>
              <a:rPr lang="zh-CN" altLang="en-US" dirty="0"/>
              <a:t>从</a:t>
            </a:r>
            <a:r>
              <a:rPr lang="en-US" altLang="zh-CN" dirty="0" err="1"/>
              <a:t>youtube</a:t>
            </a:r>
            <a:r>
              <a:rPr lang="zh-CN" altLang="en-US" dirty="0"/>
              <a:t>收集而得，共包含</a:t>
            </a:r>
            <a:r>
              <a:rPr lang="en-US" altLang="zh-CN" dirty="0"/>
              <a:t>101</a:t>
            </a:r>
            <a:r>
              <a:rPr lang="zh-CN" altLang="en-US" dirty="0"/>
              <a:t>类动作。此数据集可分为</a:t>
            </a:r>
            <a:r>
              <a:rPr lang="en-US" altLang="zh-CN" dirty="0"/>
              <a:t>5</a:t>
            </a:r>
            <a:r>
              <a:rPr lang="zh-CN" altLang="en-US" dirty="0"/>
              <a:t>类：人与物体互动，人体动作，人与人互动，乐器演奏，体育运动。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路径：</a:t>
            </a:r>
            <a:r>
              <a:rPr lang="en-US" altLang="zh-CN" dirty="0"/>
              <a:t>/home/</a:t>
            </a:r>
            <a:r>
              <a:rPr lang="en-US" altLang="zh-CN" dirty="0" err="1"/>
              <a:t>tianyi</a:t>
            </a:r>
            <a:r>
              <a:rPr lang="en-US" altLang="zh-CN" dirty="0"/>
              <a:t>/Chp5 — Video Action Recognition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279322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8000" dirty="0"/>
              <a:t>Chp7 — </a:t>
            </a:r>
            <a:r>
              <a:rPr lang="zh-CN" altLang="en-US" sz="6000" dirty="0"/>
              <a:t>文本内容识别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2591170"/>
            <a:ext cx="10515600" cy="4351338"/>
          </a:xfrm>
        </p:spPr>
        <p:txBody>
          <a:bodyPr/>
          <a:lstStyle/>
          <a:p>
            <a:endParaRPr lang="en-US" altLang="zh-CN" dirty="0"/>
          </a:p>
          <a:p>
            <a:r>
              <a:rPr lang="zh-CN" altLang="en-US" dirty="0"/>
              <a:t>针对文档内容进行中文分词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利用</a:t>
            </a:r>
            <a:r>
              <a:rPr lang="en-US" altLang="zh-CN" dirty="0"/>
              <a:t>LSA</a:t>
            </a:r>
            <a:r>
              <a:rPr lang="zh-CN" altLang="en-US" dirty="0"/>
              <a:t>（潜在语义分析）技术对文本内容进行分析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7017489" y="2105246"/>
            <a:ext cx="476338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数据集：大规模中文自然语言处理语料（新闻语料</a:t>
            </a:r>
            <a:r>
              <a:rPr lang="en-US" altLang="zh-CN" dirty="0" err="1"/>
              <a:t>json</a:t>
            </a:r>
            <a:r>
              <a:rPr lang="zh-CN" altLang="en-US" dirty="0"/>
              <a:t>版</a:t>
            </a:r>
            <a:r>
              <a:rPr lang="en-US" altLang="zh-CN" dirty="0"/>
              <a:t>2016</a:t>
            </a:r>
            <a:r>
              <a:rPr lang="zh-CN" altLang="en-US" dirty="0"/>
              <a:t>）。此文档包含</a:t>
            </a:r>
            <a:r>
              <a:rPr lang="en-US" altLang="zh-CN" dirty="0"/>
              <a:t>250</a:t>
            </a:r>
            <a:r>
              <a:rPr lang="zh-CN" altLang="en-US" dirty="0"/>
              <a:t>万篇新闻，来源涵盖</a:t>
            </a:r>
            <a:r>
              <a:rPr lang="en-US" altLang="zh-CN" dirty="0"/>
              <a:t>6.3</a:t>
            </a:r>
            <a:r>
              <a:rPr lang="zh-CN" altLang="en-US" dirty="0"/>
              <a:t>万个媒体。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路径：</a:t>
            </a:r>
            <a:r>
              <a:rPr lang="en-US" altLang="zh-CN" dirty="0"/>
              <a:t>home/</a:t>
            </a:r>
            <a:r>
              <a:rPr lang="en-US" altLang="zh-CN" dirty="0" err="1"/>
              <a:t>tianyi</a:t>
            </a:r>
            <a:r>
              <a:rPr lang="en-US" altLang="zh-CN" dirty="0"/>
              <a:t>/Chp7 — Document Analyze and Topic Digging Based On LSA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611018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9B026DD-DB21-456F-AB75-81E253B36E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980" t="33009" r="46262" b="9931"/>
          <a:stretch/>
        </p:blipFill>
        <p:spPr>
          <a:xfrm>
            <a:off x="7344793" y="2811678"/>
            <a:ext cx="4847207" cy="391315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01658A4-FD86-4C76-A6F0-7712285F4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第二章</a:t>
            </a:r>
            <a:r>
              <a:rPr lang="en-US" altLang="zh-CN" dirty="0"/>
              <a:t>: </a:t>
            </a:r>
            <a:r>
              <a:rPr lang="zh-CN" altLang="en-US" dirty="0"/>
              <a:t>二元分类</a:t>
            </a:r>
            <a:r>
              <a:rPr lang="en-US" altLang="zh-CN" dirty="0"/>
              <a:t/>
            </a:r>
            <a:br>
              <a:rPr lang="en-US" altLang="zh-CN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FC0E30-4701-4D3C-97F2-B25025BE92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数据库：鸢尾花 </a:t>
            </a:r>
            <a:r>
              <a:rPr lang="ru-RU" altLang="zh-CN" dirty="0"/>
              <a:t>(</a:t>
            </a:r>
            <a:r>
              <a:rPr lang="en-US" altLang="zh-CN" dirty="0"/>
              <a:t>Iris Dataset)</a:t>
            </a:r>
          </a:p>
          <a:p>
            <a:pPr lvl="1"/>
            <a:r>
              <a:rPr lang="en-US" altLang="zh-CN" dirty="0"/>
              <a:t>3 </a:t>
            </a:r>
            <a:r>
              <a:rPr lang="zh-CN" altLang="en-US" dirty="0"/>
              <a:t>种花，各</a:t>
            </a:r>
            <a:r>
              <a:rPr lang="en-US" altLang="zh-CN" dirty="0"/>
              <a:t>50</a:t>
            </a:r>
            <a:r>
              <a:rPr lang="zh-CN" altLang="en-US" dirty="0"/>
              <a:t>个数据点</a:t>
            </a:r>
            <a:endParaRPr lang="en-US" altLang="zh-CN" dirty="0"/>
          </a:p>
          <a:p>
            <a:pPr lvl="1"/>
            <a:r>
              <a:rPr lang="en-US" dirty="0"/>
              <a:t>sepal length（</a:t>
            </a:r>
            <a:r>
              <a:rPr lang="zh-CN" altLang="en-US" dirty="0"/>
              <a:t>花萼长度）</a:t>
            </a:r>
          </a:p>
          <a:p>
            <a:pPr lvl="1"/>
            <a:r>
              <a:rPr lang="en-US" dirty="0"/>
              <a:t>sepal width（</a:t>
            </a:r>
            <a:r>
              <a:rPr lang="zh-CN" altLang="en-US" dirty="0"/>
              <a:t>花萼宽度）</a:t>
            </a:r>
          </a:p>
          <a:p>
            <a:pPr lvl="1"/>
            <a:r>
              <a:rPr lang="en-US" dirty="0"/>
              <a:t>petal length（</a:t>
            </a:r>
            <a:r>
              <a:rPr lang="zh-CN" altLang="en-US" dirty="0"/>
              <a:t>花瓣长度）</a:t>
            </a:r>
          </a:p>
          <a:p>
            <a:pPr lvl="1"/>
            <a:r>
              <a:rPr lang="en-US" dirty="0"/>
              <a:t>petal width（</a:t>
            </a:r>
            <a:r>
              <a:rPr lang="zh-CN" altLang="en-US" dirty="0"/>
              <a:t>花瓣宽度</a:t>
            </a:r>
          </a:p>
          <a:p>
            <a:endParaRPr lang="en-US" altLang="zh-CN" dirty="0"/>
          </a:p>
          <a:p>
            <a:r>
              <a:rPr lang="zh-CN" altLang="en-US" dirty="0"/>
              <a:t>二元逻辑回归 </a:t>
            </a:r>
            <a:r>
              <a:rPr lang="en-US" altLang="zh-CN" dirty="0"/>
              <a:t>(Binary Logistic Regression)</a:t>
            </a:r>
          </a:p>
          <a:p>
            <a:r>
              <a:rPr lang="zh-CN" altLang="en-US" dirty="0"/>
              <a:t>感知机（</a:t>
            </a:r>
            <a:r>
              <a:rPr lang="en-US" altLang="zh-CN" dirty="0"/>
              <a:t>perceptron)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17306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5BD92F-8D5D-4871-95B8-0566090563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第三章</a:t>
            </a:r>
            <a:r>
              <a:rPr lang="en-US" altLang="zh-CN" dirty="0"/>
              <a:t>-</a:t>
            </a:r>
            <a:r>
              <a:rPr lang="zh-CN" altLang="en-US" dirty="0"/>
              <a:t>识图认物</a:t>
            </a:r>
            <a:r>
              <a:rPr lang="en-US" altLang="zh-CN" dirty="0"/>
              <a:t/>
            </a:r>
            <a:br>
              <a:rPr lang="en-US" altLang="zh-CN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7D5E07-94A1-4D5B-8154-58F7F5B338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数据库：</a:t>
            </a:r>
            <a:r>
              <a:rPr lang="en-US" altLang="zh-CN" dirty="0"/>
              <a:t>ciphar10 </a:t>
            </a:r>
          </a:p>
          <a:p>
            <a:pPr lvl="1"/>
            <a:r>
              <a:rPr lang="en-US" altLang="zh-CN" dirty="0"/>
              <a:t>60,000</a:t>
            </a:r>
            <a:r>
              <a:rPr lang="zh-CN" altLang="en-US" dirty="0"/>
              <a:t>张</a:t>
            </a:r>
            <a:r>
              <a:rPr lang="en-US" altLang="zh-CN" dirty="0"/>
              <a:t> 32X32</a:t>
            </a:r>
            <a:r>
              <a:rPr lang="zh-CN" altLang="en-US" dirty="0"/>
              <a:t>图片，</a:t>
            </a:r>
            <a:r>
              <a:rPr lang="en-US" altLang="zh-CN" dirty="0"/>
              <a:t>10 classes</a:t>
            </a:r>
            <a:r>
              <a:rPr lang="zh-CN" altLang="en-US" dirty="0"/>
              <a:t>，分为</a:t>
            </a:r>
            <a:r>
              <a:rPr lang="en-US" altLang="zh-CN" dirty="0"/>
              <a:t>50000</a:t>
            </a:r>
            <a:r>
              <a:rPr lang="zh-CN" altLang="en-US" dirty="0"/>
              <a:t>张训练集，</a:t>
            </a:r>
            <a:r>
              <a:rPr lang="en-US" altLang="zh-CN" dirty="0"/>
              <a:t>10000</a:t>
            </a:r>
            <a:r>
              <a:rPr lang="zh-CN" altLang="en-US" dirty="0"/>
              <a:t>张测试集</a:t>
            </a:r>
            <a:endParaRPr lang="ru-RU" altLang="zh-CN" dirty="0"/>
          </a:p>
          <a:p>
            <a:r>
              <a:rPr lang="zh-CN" altLang="en-US" dirty="0"/>
              <a:t>用定向梯度直方图</a:t>
            </a:r>
            <a:r>
              <a:rPr lang="en-US" altLang="zh-CN" dirty="0"/>
              <a:t>(HOG) </a:t>
            </a:r>
            <a:r>
              <a:rPr lang="zh-CN" altLang="en-US" dirty="0"/>
              <a:t>对图片提取特征，然后用向量器（</a:t>
            </a:r>
            <a:r>
              <a:rPr lang="en-US" altLang="zh-CN" dirty="0"/>
              <a:t>SVM)</a:t>
            </a:r>
            <a:r>
              <a:rPr lang="zh-CN" altLang="en-US" dirty="0"/>
              <a:t>来做分类</a:t>
            </a:r>
            <a:endParaRPr lang="en-US" altLang="zh-CN" dirty="0"/>
          </a:p>
          <a:p>
            <a:r>
              <a:rPr lang="zh-CN" altLang="en-US" dirty="0"/>
              <a:t>用</a:t>
            </a:r>
            <a:r>
              <a:rPr lang="en-US" altLang="zh-CN" dirty="0"/>
              <a:t>resnet18</a:t>
            </a:r>
            <a:r>
              <a:rPr lang="zh-CN" altLang="en-US" dirty="0"/>
              <a:t>来做分类</a:t>
            </a:r>
            <a:endParaRPr lang="en-US" altLang="zh-CN" dirty="0"/>
          </a:p>
          <a:p>
            <a:pPr marL="0" indent="0">
              <a:buNone/>
            </a:pP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7203CCE-0F39-4D11-B1FF-76D0DFB044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4304" r="51287" b="10939"/>
          <a:stretch/>
        </p:blipFill>
        <p:spPr>
          <a:xfrm>
            <a:off x="6513684" y="3515557"/>
            <a:ext cx="5214180" cy="3342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098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B43AFD-BDE9-43EF-B161-F1FAFECEB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第六章</a:t>
            </a:r>
            <a:r>
              <a:rPr lang="en-US" altLang="zh-CN" dirty="0"/>
              <a:t>-</a:t>
            </a:r>
            <a:r>
              <a:rPr lang="zh-CN" altLang="en-US" dirty="0"/>
              <a:t>分门别类</a:t>
            </a:r>
            <a:r>
              <a:rPr lang="en-US" altLang="zh-CN" dirty="0"/>
              <a:t/>
            </a:r>
            <a:br>
              <a:rPr lang="en-US" altLang="zh-CN" dirty="0"/>
            </a:br>
            <a:endParaRPr lang="en-US" dirty="0"/>
          </a:p>
        </p:txBody>
      </p:sp>
      <p:pic>
        <p:nvPicPr>
          <p:cNvPr id="13" name="8.3 Resnet - Google Chrome 7_25_2019 4_59_15 PM">
            <a:hlinkClick r:id="" action="ppaction://media"/>
            <a:extLst>
              <a:ext uri="{FF2B5EF4-FFF2-40B4-BE49-F238E27FC236}">
                <a16:creationId xmlns:a16="http://schemas.microsoft.com/office/drawing/2014/main" id="{A05A8B38-7969-4E6E-8DAD-73BB9BC48F83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53869"/>
          <a:stretch/>
        </p:blipFill>
        <p:spPr>
          <a:xfrm>
            <a:off x="1009777" y="4810137"/>
            <a:ext cx="8032750" cy="2007299"/>
          </a:xfrm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9EF9B4C0-8771-4806-9DFA-51BE638C0E17}"/>
              </a:ext>
            </a:extLst>
          </p:cNvPr>
          <p:cNvSpPr txBox="1">
            <a:spLocks/>
          </p:cNvSpPr>
          <p:nvPr/>
        </p:nvSpPr>
        <p:spPr>
          <a:xfrm>
            <a:off x="486973" y="146244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用定向梯度直方图</a:t>
            </a:r>
            <a:r>
              <a:rPr lang="en-US" altLang="zh-CN" dirty="0"/>
              <a:t>(HOG) </a:t>
            </a:r>
            <a:r>
              <a:rPr lang="zh-CN" altLang="en-US" dirty="0"/>
              <a:t>对图片提取特征，然后用向量器（</a:t>
            </a:r>
            <a:r>
              <a:rPr lang="en-US" altLang="zh-CN" dirty="0"/>
              <a:t>SVM)</a:t>
            </a:r>
            <a:r>
              <a:rPr lang="zh-CN" altLang="en-US" dirty="0"/>
              <a:t>来做分类 </a:t>
            </a:r>
            <a:endParaRPr lang="en-US" altLang="zh-CN" dirty="0"/>
          </a:p>
          <a:p>
            <a:pPr lvl="1"/>
            <a:r>
              <a:rPr lang="en-US" altLang="zh-CN" dirty="0"/>
              <a:t>Test accuracy</a:t>
            </a:r>
            <a:r>
              <a:rPr lang="zh-CN" altLang="en-US" dirty="0"/>
              <a:t>：</a:t>
            </a:r>
            <a:r>
              <a:rPr lang="en-US" altLang="zh-CN" dirty="0"/>
              <a:t>51.37%</a:t>
            </a:r>
          </a:p>
          <a:p>
            <a:r>
              <a:rPr lang="zh-CN" altLang="en-US" dirty="0"/>
              <a:t>用</a:t>
            </a:r>
            <a:r>
              <a:rPr lang="en-US" altLang="zh-CN" dirty="0"/>
              <a:t>resnet18</a:t>
            </a:r>
            <a:r>
              <a:rPr lang="zh-CN" altLang="en-US" dirty="0"/>
              <a:t>来做分类</a:t>
            </a:r>
            <a:endParaRPr lang="en-US" altLang="zh-CN" dirty="0"/>
          </a:p>
          <a:p>
            <a:pPr lvl="1"/>
            <a:r>
              <a:rPr lang="en-US" altLang="zh-CN" dirty="0"/>
              <a:t>Test accuracy</a:t>
            </a:r>
            <a:r>
              <a:rPr lang="zh-CN" altLang="en-US" dirty="0"/>
              <a:t>： </a:t>
            </a:r>
            <a:r>
              <a:rPr lang="en-US" dirty="0"/>
              <a:t>93.02%</a:t>
            </a:r>
          </a:p>
          <a:p>
            <a:pPr lvl="1"/>
            <a:r>
              <a:rPr lang="en-US" altLang="zh-CN" dirty="0"/>
              <a:t>Test accuracy (41</a:t>
            </a:r>
            <a:r>
              <a:rPr lang="en-US" altLang="zh-CN" baseline="30000" dirty="0"/>
              <a:t>st</a:t>
            </a:r>
            <a:r>
              <a:rPr lang="en-US" altLang="zh-CN" dirty="0"/>
              <a:t> epoch)</a:t>
            </a:r>
            <a:r>
              <a:rPr lang="zh-CN" altLang="en-US" dirty="0"/>
              <a:t>： </a:t>
            </a:r>
            <a:r>
              <a:rPr lang="en-US" dirty="0"/>
              <a:t>90.03%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pic>
        <p:nvPicPr>
          <p:cNvPr id="1026" name="Picture 2" descr="Image result for histogram of oriented gradients">
            <a:extLst>
              <a:ext uri="{FF2B5EF4-FFF2-40B4-BE49-F238E27FC236}">
                <a16:creationId xmlns:a16="http://schemas.microsoft.com/office/drawing/2014/main" id="{984E24C1-EBD1-4072-89B4-9EDC09B5A5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7632" y="2228400"/>
            <a:ext cx="3324964" cy="2581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1544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158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63534E-662C-443A-B39E-DECD935046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第六章</a:t>
            </a:r>
            <a:r>
              <a:rPr lang="en-US" altLang="zh-CN" dirty="0"/>
              <a:t>-</a:t>
            </a:r>
            <a:r>
              <a:rPr lang="zh-CN" altLang="en-US" dirty="0"/>
              <a:t>分门别类</a:t>
            </a:r>
            <a:r>
              <a:rPr lang="en-US" altLang="zh-CN" dirty="0"/>
              <a:t/>
            </a:r>
            <a:br>
              <a:rPr lang="en-US" altLang="zh-CN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E33ED4-CB8A-4E75-9F55-9CC71B9A2A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</a:t>
            </a:r>
            <a:r>
              <a:rPr lang="zh-CN" altLang="en-US" dirty="0"/>
              <a:t>近邻 （</a:t>
            </a:r>
            <a:r>
              <a:rPr lang="en-US" altLang="zh-CN" dirty="0"/>
              <a:t>KNN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zh-CN" altLang="en-US" dirty="0"/>
              <a:t>数据库：数据库：鸢尾花 </a:t>
            </a:r>
            <a:r>
              <a:rPr lang="ru-RU" altLang="zh-CN" dirty="0"/>
              <a:t>(</a:t>
            </a:r>
            <a:r>
              <a:rPr lang="en-US" altLang="zh-CN" dirty="0"/>
              <a:t>Iris Dataset)</a:t>
            </a:r>
            <a:r>
              <a:rPr lang="zh-CN" altLang="en-US" dirty="0"/>
              <a:t>， 同学们自己的家庭照</a:t>
            </a:r>
            <a:endParaRPr lang="en-US" altLang="zh-CN" dirty="0"/>
          </a:p>
          <a:p>
            <a:r>
              <a:rPr lang="zh-CN" altLang="en-US" dirty="0"/>
              <a:t>用</a:t>
            </a:r>
            <a:r>
              <a:rPr lang="en-US" altLang="zh-CN" dirty="0"/>
              <a:t>KNN </a:t>
            </a:r>
            <a:r>
              <a:rPr lang="zh-CN" altLang="en-US" dirty="0"/>
              <a:t>在鸢尾花 </a:t>
            </a:r>
            <a:r>
              <a:rPr lang="ru-RU" altLang="zh-CN" dirty="0"/>
              <a:t>(</a:t>
            </a:r>
            <a:r>
              <a:rPr lang="en-US" altLang="zh-CN" dirty="0"/>
              <a:t>Iris Dataset)</a:t>
            </a:r>
            <a:r>
              <a:rPr lang="zh-CN" altLang="en-US" dirty="0"/>
              <a:t>分组</a:t>
            </a:r>
            <a:endParaRPr lang="en-US" altLang="zh-CN" dirty="0"/>
          </a:p>
          <a:p>
            <a:endParaRPr lang="en-US" altLang="zh-CN" dirty="0"/>
          </a:p>
          <a:p>
            <a:endParaRPr lang="ru-RU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24C7A7-DBC9-41B0-A587-D2D893A146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618" t="33158" r="42693" b="17799"/>
          <a:stretch/>
        </p:blipFill>
        <p:spPr>
          <a:xfrm>
            <a:off x="2837895" y="3429000"/>
            <a:ext cx="5326602" cy="3363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9474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61841-0C7F-416B-8DF5-3D767D9E1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第六章</a:t>
            </a:r>
            <a:r>
              <a:rPr lang="en-US" altLang="zh-CN" dirty="0"/>
              <a:t>-</a:t>
            </a:r>
            <a:r>
              <a:rPr lang="zh-CN" altLang="en-US" dirty="0"/>
              <a:t>分门别类</a:t>
            </a:r>
            <a:r>
              <a:rPr lang="en-US" altLang="zh-CN" dirty="0"/>
              <a:t/>
            </a:r>
            <a:br>
              <a:rPr lang="en-US" altLang="zh-CN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DC247E-20B2-4A83-A0CD-C068A7B219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先用卷积神经网（</a:t>
            </a:r>
            <a:r>
              <a:rPr lang="en-US" altLang="zh-CN" dirty="0"/>
              <a:t>CNN</a:t>
            </a:r>
            <a:r>
              <a:rPr lang="zh-CN" altLang="en-US" dirty="0"/>
              <a:t>）找到并数字化人脸</a:t>
            </a:r>
            <a:endParaRPr lang="en-US" altLang="zh-CN" dirty="0"/>
          </a:p>
          <a:p>
            <a:r>
              <a:rPr lang="zh-CN" altLang="en-US" dirty="0"/>
              <a:t>然后用</a:t>
            </a:r>
            <a:r>
              <a:rPr lang="en-US" altLang="zh-CN" dirty="0"/>
              <a:t>KNN</a:t>
            </a:r>
            <a:r>
              <a:rPr lang="zh-CN" altLang="en-US" dirty="0"/>
              <a:t>来分组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D24F70-8F6F-4006-9D03-A99C17C7FD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578" t="40388" r="47500" b="15210"/>
          <a:stretch/>
        </p:blipFill>
        <p:spPr>
          <a:xfrm>
            <a:off x="2840855" y="2994807"/>
            <a:ext cx="6329777" cy="3863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8350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A5927F-952B-41E3-BF1E-9D3D098162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0888" y="354492"/>
            <a:ext cx="10515600" cy="1325563"/>
          </a:xfrm>
        </p:spPr>
        <p:txBody>
          <a:bodyPr>
            <a:normAutofit/>
          </a:bodyPr>
          <a:lstStyle/>
          <a:p>
            <a:r>
              <a:rPr lang="zh-CN" altLang="en-US" sz="8000" dirty="0"/>
              <a:t>八大章节</a:t>
            </a:r>
            <a:endParaRPr lang="en-US" sz="8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B0E4EE-F66B-41F0-AD2A-64AAA9D316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59541"/>
            <a:ext cx="10515600" cy="4351338"/>
          </a:xfrm>
        </p:spPr>
        <p:txBody>
          <a:bodyPr/>
          <a:lstStyle/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第一章：人工智能简介                         第二章</a:t>
            </a:r>
            <a:r>
              <a:rPr lang="en-US" altLang="zh-CN" dirty="0"/>
              <a:t>:   </a:t>
            </a:r>
            <a:r>
              <a:rPr lang="zh-CN" altLang="en-US" dirty="0"/>
              <a:t>二元分类</a:t>
            </a:r>
            <a:endParaRPr lang="en-US" altLang="zh-CN" dirty="0"/>
          </a:p>
          <a:p>
            <a:r>
              <a:rPr lang="zh-CN" altLang="en-US" dirty="0"/>
              <a:t>第三章：识图认物                                第四章：音乐分类         </a:t>
            </a:r>
            <a:endParaRPr lang="en-US" altLang="zh-CN" dirty="0"/>
          </a:p>
          <a:p>
            <a:r>
              <a:rPr lang="zh-CN" altLang="en-US" dirty="0"/>
              <a:t>第五章：视频行为分类                         第六章：分门别类</a:t>
            </a:r>
            <a:endParaRPr lang="en-US" altLang="zh-CN" dirty="0"/>
          </a:p>
          <a:p>
            <a:r>
              <a:rPr lang="zh-CN" altLang="en-US" dirty="0"/>
              <a:t>第七章：文本识别                                第八章</a:t>
            </a:r>
            <a:r>
              <a:rPr lang="en-US" altLang="zh-CN" dirty="0"/>
              <a:t>-</a:t>
            </a:r>
            <a:r>
              <a:rPr lang="en-US" dirty="0"/>
              <a:t>GAN</a:t>
            </a:r>
          </a:p>
        </p:txBody>
      </p:sp>
    </p:spTree>
    <p:extLst>
      <p:ext uri="{BB962C8B-B14F-4D97-AF65-F5344CB8AC3E}">
        <p14:creationId xmlns:p14="http://schemas.microsoft.com/office/powerpoint/2010/main" val="39003468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132A5-04AA-4DB5-8935-20D889E16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第八章</a:t>
            </a:r>
            <a:r>
              <a:rPr lang="en-US" altLang="zh-CN" dirty="0"/>
              <a:t>-</a:t>
            </a:r>
            <a:r>
              <a:rPr lang="zh-CN" altLang="en-US" dirty="0"/>
              <a:t>生成对抗网络（</a:t>
            </a:r>
            <a:r>
              <a:rPr lang="en-US" dirty="0"/>
              <a:t> GAN </a:t>
            </a:r>
            <a:r>
              <a:rPr lang="zh-CN" altLang="en-US" dirty="0"/>
              <a:t>）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1EBEB6-A93F-4D65-B4E3-434A729460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简单的统计学介绍</a:t>
            </a:r>
            <a:r>
              <a:rPr lang="en-US" altLang="zh-CN" dirty="0"/>
              <a:t>: </a:t>
            </a:r>
            <a:r>
              <a:rPr lang="zh-CN" altLang="en-US" dirty="0"/>
              <a:t>均匀和正态分布</a:t>
            </a:r>
            <a:br>
              <a:rPr lang="zh-CN" altLang="en-US" dirty="0"/>
            </a:b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7936B9-7D8A-4EDC-BCCF-0C3323DD72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912" t="26620" r="53325" b="9931"/>
          <a:stretch/>
        </p:blipFill>
        <p:spPr>
          <a:xfrm>
            <a:off x="1535837" y="2762465"/>
            <a:ext cx="3359274" cy="416842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9475A06-5B2C-4864-8ADD-517DBCEDDA4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151" t="24653" r="49762" b="11600"/>
          <a:stretch/>
        </p:blipFill>
        <p:spPr>
          <a:xfrm>
            <a:off x="6768437" y="2738015"/>
            <a:ext cx="3591803" cy="4143006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82A5C4CA-540E-4F0F-853C-0E263D300E93}"/>
              </a:ext>
            </a:extLst>
          </p:cNvPr>
          <p:cNvSpPr/>
          <p:nvPr/>
        </p:nvSpPr>
        <p:spPr>
          <a:xfrm>
            <a:off x="5106487" y="5145616"/>
            <a:ext cx="1367161" cy="37419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486B41-CEB2-4627-97F6-7B4768F2667C}"/>
              </a:ext>
            </a:extLst>
          </p:cNvPr>
          <p:cNvSpPr txBox="1"/>
          <p:nvPr/>
        </p:nvSpPr>
        <p:spPr>
          <a:xfrm>
            <a:off x="5042506" y="4646207"/>
            <a:ext cx="1599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反变换采样法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13729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B507BD-8C5F-401D-A430-BCE08D45AD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第八章</a:t>
            </a:r>
            <a:r>
              <a:rPr lang="en-US" altLang="zh-CN" dirty="0"/>
              <a:t>-</a:t>
            </a:r>
            <a:r>
              <a:rPr lang="zh-CN" altLang="en-US" dirty="0"/>
              <a:t>生成对抗网络（</a:t>
            </a:r>
            <a:r>
              <a:rPr lang="en-US" dirty="0"/>
              <a:t> GAN </a:t>
            </a:r>
            <a:r>
              <a:rPr lang="zh-CN" altLang="en-US" dirty="0"/>
              <a:t>）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0FFADA-5872-4A3D-8F04-BBF74ABF25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用判别器来模拟对抗网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154F32-8C32-48CC-B746-150A3350CD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369" t="36551" r="37014" b="11715"/>
          <a:stretch/>
        </p:blipFill>
        <p:spPr>
          <a:xfrm>
            <a:off x="1083076" y="2944964"/>
            <a:ext cx="5317724" cy="354791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10B5765-5A8A-4459-BA4D-3C347FDC18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791" t="24652" r="45607" b="9644"/>
          <a:stretch/>
        </p:blipFill>
        <p:spPr>
          <a:xfrm>
            <a:off x="7158361" y="2187837"/>
            <a:ext cx="3852908" cy="4505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3377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DDECF-DA9D-467C-A4C8-C014F35C1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第八章</a:t>
            </a:r>
            <a:r>
              <a:rPr lang="en-US" altLang="zh-CN" dirty="0"/>
              <a:t>-</a:t>
            </a:r>
            <a:r>
              <a:rPr lang="zh-CN" altLang="en-US" dirty="0"/>
              <a:t>生成对抗网络（</a:t>
            </a:r>
            <a:r>
              <a:rPr lang="en-US" dirty="0"/>
              <a:t> GAN </a:t>
            </a:r>
            <a:r>
              <a:rPr lang="zh-CN" altLang="en-US" dirty="0"/>
              <a:t>）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A1D16B-251D-4DE0-9EBB-BC9D975939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数据库：</a:t>
            </a:r>
            <a:r>
              <a:rPr lang="en-US" altLang="zh-CN" dirty="0"/>
              <a:t> </a:t>
            </a:r>
            <a:r>
              <a:rPr lang="en-US" altLang="zh-CN" dirty="0" err="1"/>
              <a:t>celeba</a:t>
            </a:r>
            <a:r>
              <a:rPr lang="en-US" altLang="zh-CN" dirty="0"/>
              <a:t> </a:t>
            </a:r>
          </a:p>
          <a:p>
            <a:pPr lvl="1"/>
            <a:r>
              <a:rPr lang="en-US" altLang="zh-CN" dirty="0"/>
              <a:t>200,000 </a:t>
            </a:r>
            <a:r>
              <a:rPr lang="zh-CN" altLang="en-US" dirty="0"/>
              <a:t>张明星的照片</a:t>
            </a:r>
            <a:endParaRPr lang="en-US" altLang="zh-CN" dirty="0"/>
          </a:p>
          <a:p>
            <a:r>
              <a:rPr lang="zh-CN" altLang="en-US" dirty="0"/>
              <a:t>用生成对抗器生成人脸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136FFE-E614-43FB-8ED0-67BD4766E1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90" t="42460" r="45243" b="9931"/>
          <a:stretch/>
        </p:blipFill>
        <p:spPr>
          <a:xfrm>
            <a:off x="3602736" y="3429000"/>
            <a:ext cx="6031014" cy="3265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1245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65C898-C33C-42FD-B83F-257B0D7874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846" y="365125"/>
            <a:ext cx="10515600" cy="1325563"/>
          </a:xfrm>
        </p:spPr>
        <p:txBody>
          <a:bodyPr/>
          <a:lstStyle/>
          <a:p>
            <a:r>
              <a:rPr lang="zh-CN" altLang="en-US" dirty="0"/>
              <a:t>谢谢</a:t>
            </a:r>
            <a:endParaRPr lang="en-US" dirty="0"/>
          </a:p>
        </p:txBody>
      </p:sp>
      <p:pic>
        <p:nvPicPr>
          <p:cNvPr id="2050" name="Picture 2" descr="https://i.redd.it/wvh152fq18c31.png">
            <a:extLst>
              <a:ext uri="{FF2B5EF4-FFF2-40B4-BE49-F238E27FC236}">
                <a16:creationId xmlns:a16="http://schemas.microsoft.com/office/drawing/2014/main" id="{84238FBF-19EA-45B1-82C5-BC4B30B3BC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90688"/>
            <a:ext cx="3397127" cy="2339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i.redd.it/5iue845oa8x01.png">
            <a:extLst>
              <a:ext uri="{FF2B5EF4-FFF2-40B4-BE49-F238E27FC236}">
                <a16:creationId xmlns:a16="http://schemas.microsoft.com/office/drawing/2014/main" id="{8AA91D55-1AA3-42FE-B118-1CBF5DD016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09" y="4783583"/>
            <a:ext cx="3467100" cy="149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i.redd.it/byb8w684o5zz.jpg">
            <a:extLst>
              <a:ext uri="{FF2B5EF4-FFF2-40B4-BE49-F238E27FC236}">
                <a16:creationId xmlns:a16="http://schemas.microsoft.com/office/drawing/2014/main" id="{C733C20A-F9BA-4CF2-9AC5-FF9A0A8CD0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3109" y="2152747"/>
            <a:ext cx="5373154" cy="4029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mage result for if its done in powerpoint its AI">
            <a:extLst>
              <a:ext uri="{FF2B5EF4-FFF2-40B4-BE49-F238E27FC236}">
                <a16:creationId xmlns:a16="http://schemas.microsoft.com/office/drawing/2014/main" id="{32B31FFC-3E22-4DD1-BA4A-C17EBE0412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9876" y="146608"/>
            <a:ext cx="3285756" cy="1844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E2F0C3B-8B8E-4EFF-A310-8ED3D5B3D9D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4830" t="16690" r="45825" b="12362"/>
          <a:stretch/>
        </p:blipFill>
        <p:spPr>
          <a:xfrm>
            <a:off x="9126245" y="1861389"/>
            <a:ext cx="3209745" cy="4365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6701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8000" dirty="0"/>
              <a:t>Chp2 — </a:t>
            </a:r>
            <a:r>
              <a:rPr lang="zh-CN" altLang="en-US" sz="6000" dirty="0"/>
              <a:t>鸢尾花分类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03375"/>
          </a:xfrm>
        </p:spPr>
        <p:txBody>
          <a:bodyPr>
            <a:normAutofit lnSpcReduction="10000"/>
          </a:bodyPr>
          <a:lstStyle/>
          <a:p>
            <a:r>
              <a:rPr lang="en-US" altLang="zh-CN" dirty="0"/>
              <a:t>Folder Path: /Chp2-Binary_Classification/Perceptron</a:t>
            </a:r>
          </a:p>
          <a:p>
            <a:pPr lvl="1"/>
            <a:r>
              <a:rPr lang="en-US" altLang="zh-CN" dirty="0"/>
              <a:t>File: </a:t>
            </a:r>
            <a:r>
              <a:rPr lang="en-US" dirty="0" err="1"/>
              <a:t>Perceptron.ipynb</a:t>
            </a:r>
            <a:endParaRPr lang="en-US" altLang="zh-CN" dirty="0"/>
          </a:p>
          <a:p>
            <a:pPr lvl="1"/>
            <a:r>
              <a:rPr lang="en-US" altLang="zh-CN" dirty="0"/>
              <a:t>Dataset path: </a:t>
            </a:r>
            <a:r>
              <a:rPr lang="en-US" altLang="zh-CN" dirty="0" smtClean="0"/>
              <a:t>/data/Chp2/</a:t>
            </a:r>
            <a:r>
              <a:rPr lang="en-US" dirty="0" smtClean="0"/>
              <a:t>iris_dataset-Copy1.csv</a:t>
            </a:r>
            <a:endParaRPr lang="en-US" dirty="0"/>
          </a:p>
          <a:p>
            <a:pPr lvl="1"/>
            <a:r>
              <a:rPr lang="en-US" altLang="zh-CN" dirty="0"/>
              <a:t>Hyperparameters: None </a:t>
            </a:r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C1FE7708-095B-4432-9D79-E680EFB1A4D2}"/>
              </a:ext>
            </a:extLst>
          </p:cNvPr>
          <p:cNvSpPr txBox="1">
            <a:spLocks/>
          </p:cNvSpPr>
          <p:nvPr/>
        </p:nvSpPr>
        <p:spPr>
          <a:xfrm>
            <a:off x="742025" y="3432699"/>
            <a:ext cx="10515600" cy="160337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Folder Path: /Chp2-Binary_Classification/Logistic-Regression</a:t>
            </a:r>
          </a:p>
          <a:p>
            <a:pPr lvl="1"/>
            <a:r>
              <a:rPr lang="en-US" altLang="zh-CN" dirty="0"/>
              <a:t> </a:t>
            </a:r>
            <a:r>
              <a:rPr lang="en-US" altLang="zh-CN" dirty="0" smtClean="0"/>
              <a:t>File: </a:t>
            </a:r>
            <a:r>
              <a:rPr lang="en-US" dirty="0" smtClean="0"/>
              <a:t>Logistic </a:t>
            </a:r>
            <a:r>
              <a:rPr lang="en-US" dirty="0"/>
              <a:t>Regression 1vsAll.ipynb</a:t>
            </a:r>
          </a:p>
          <a:p>
            <a:pPr lvl="1"/>
            <a:r>
              <a:rPr lang="en-US" altLang="zh-CN" dirty="0"/>
              <a:t>Dataset path: </a:t>
            </a:r>
            <a:r>
              <a:rPr lang="en-US" altLang="zh-CN" dirty="0" smtClean="0"/>
              <a:t>/data/Chp2/</a:t>
            </a:r>
            <a:r>
              <a:rPr lang="en-US" dirty="0" smtClean="0"/>
              <a:t>iris_full_set-Copy1.csv</a:t>
            </a:r>
            <a:endParaRPr lang="en-US" dirty="0"/>
          </a:p>
          <a:p>
            <a:pPr lvl="1"/>
            <a:r>
              <a:rPr lang="en-US" altLang="zh-CN" dirty="0"/>
              <a:t>Hyperparameters: Learner rate, decay, epoch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zh-CN" altLang="en-US" dirty="0"/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C1FE7708-095B-4432-9D79-E680EFB1A4D2}"/>
              </a:ext>
            </a:extLst>
          </p:cNvPr>
          <p:cNvSpPr txBox="1">
            <a:spLocks/>
          </p:cNvSpPr>
          <p:nvPr/>
        </p:nvSpPr>
        <p:spPr>
          <a:xfrm>
            <a:off x="742025" y="5036074"/>
            <a:ext cx="10515600" cy="16033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Folder Path: /</a:t>
            </a:r>
            <a:r>
              <a:rPr lang="en-US" altLang="zh-CN" dirty="0" smtClean="0"/>
              <a:t>Chp2-Binary_Classification</a:t>
            </a:r>
            <a:endParaRPr lang="en-US" altLang="zh-CN" dirty="0"/>
          </a:p>
          <a:p>
            <a:pPr lvl="1"/>
            <a:r>
              <a:rPr lang="en-US" dirty="0" smtClean="0"/>
              <a:t>File</a:t>
            </a:r>
            <a:r>
              <a:rPr lang="en-US" dirty="0"/>
              <a:t>: Exercise_1:Iris_Classification_Based_on_SVM_Method.ipynb</a:t>
            </a:r>
            <a:endParaRPr lang="en-US" dirty="0"/>
          </a:p>
          <a:p>
            <a:pPr lvl="1"/>
            <a:r>
              <a:rPr lang="en-US" altLang="zh-CN" dirty="0"/>
              <a:t>Dataset path: </a:t>
            </a:r>
            <a:r>
              <a:rPr lang="en-US" altLang="zh-CN" dirty="0" smtClean="0"/>
              <a:t>None</a:t>
            </a:r>
            <a:endParaRPr lang="en-US" altLang="zh-CN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567317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8000" dirty="0"/>
              <a:t>Chp3 — </a:t>
            </a:r>
            <a:r>
              <a:rPr lang="en-US" altLang="zh-CN" sz="6000" dirty="0"/>
              <a:t>Image Recognition</a:t>
            </a:r>
            <a:endParaRPr lang="zh-CN" altLang="en-US" sz="60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03375"/>
          </a:xfrm>
        </p:spPr>
        <p:txBody>
          <a:bodyPr>
            <a:normAutofit fontScale="85000" lnSpcReduction="20000"/>
          </a:bodyPr>
          <a:lstStyle/>
          <a:p>
            <a:r>
              <a:rPr lang="en-US" altLang="zh-CN" dirty="0"/>
              <a:t>Folder Path : /Chp3-Image_Recognition /3.1 HOG + SVM </a:t>
            </a:r>
          </a:p>
          <a:p>
            <a:r>
              <a:rPr lang="en-US" altLang="zh-CN" dirty="0"/>
              <a:t>File: </a:t>
            </a:r>
            <a:r>
              <a:rPr lang="en-US" dirty="0"/>
              <a:t>3.1 Classifier </a:t>
            </a:r>
            <a:r>
              <a:rPr lang="en-US" dirty="0" err="1"/>
              <a:t>SVM.ipynb</a:t>
            </a:r>
            <a:endParaRPr lang="en-US" dirty="0"/>
          </a:p>
          <a:p>
            <a:pPr lvl="1"/>
            <a:r>
              <a:rPr lang="en-US" altLang="zh-CN" dirty="0"/>
              <a:t>File: </a:t>
            </a:r>
            <a:r>
              <a:rPr lang="en-US" dirty="0"/>
              <a:t>3.1 HOG Feature </a:t>
            </a:r>
            <a:r>
              <a:rPr lang="en-US" dirty="0" err="1"/>
              <a:t>Extraction.ipynb</a:t>
            </a:r>
            <a:endParaRPr lang="en-US" dirty="0"/>
          </a:p>
          <a:p>
            <a:pPr lvl="1"/>
            <a:r>
              <a:rPr lang="en-US" altLang="zh-CN" dirty="0"/>
              <a:t>Dataset path: </a:t>
            </a:r>
            <a:r>
              <a:rPr lang="en-US" altLang="zh-CN" dirty="0" smtClean="0"/>
              <a:t>/data/Chp3/3.1/</a:t>
            </a:r>
            <a:r>
              <a:rPr lang="en-US" sz="2400" dirty="0" smtClean="0"/>
              <a:t>cifar-10-batches-py</a:t>
            </a:r>
            <a:endParaRPr lang="en-US" sz="2400" dirty="0"/>
          </a:p>
          <a:p>
            <a:pPr lvl="1"/>
            <a:r>
              <a:rPr lang="en-US" altLang="zh-CN" dirty="0"/>
              <a:t>Hyperparameters: None </a:t>
            </a:r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C1FE7708-095B-4432-9D79-E680EFB1A4D2}"/>
              </a:ext>
            </a:extLst>
          </p:cNvPr>
          <p:cNvSpPr txBox="1">
            <a:spLocks/>
          </p:cNvSpPr>
          <p:nvPr/>
        </p:nvSpPr>
        <p:spPr>
          <a:xfrm>
            <a:off x="742025" y="3432699"/>
            <a:ext cx="10515600" cy="160337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Folder Path : /Chp3-Image_Recognition /3.2 Resnet18</a:t>
            </a:r>
          </a:p>
          <a:p>
            <a:pPr lvl="1"/>
            <a:r>
              <a:rPr lang="en-US" altLang="zh-CN" dirty="0"/>
              <a:t>File: </a:t>
            </a:r>
            <a:r>
              <a:rPr lang="en-US" dirty="0">
                <a:hlinkClick r:id="rId2"/>
              </a:rPr>
              <a:t>8.3 </a:t>
            </a:r>
            <a:r>
              <a:rPr lang="en-US" dirty="0" err="1">
                <a:hlinkClick r:id="rId2"/>
              </a:rPr>
              <a:t>Resnet.ipynb</a:t>
            </a:r>
            <a:r>
              <a:rPr lang="en-US" dirty="0">
                <a:hlinkClick r:id="rId2"/>
              </a:rPr>
              <a:t> </a:t>
            </a:r>
            <a:endParaRPr lang="en-US" dirty="0"/>
          </a:p>
          <a:p>
            <a:pPr lvl="1"/>
            <a:r>
              <a:rPr lang="en-US" altLang="zh-CN" dirty="0"/>
              <a:t>Dataset path: </a:t>
            </a:r>
            <a:r>
              <a:rPr lang="en-US" altLang="zh-CN" dirty="0" smtClean="0"/>
              <a:t>/data/Chp3/3.2/</a:t>
            </a:r>
            <a:r>
              <a:rPr lang="en-US" altLang="zh-CN" dirty="0">
                <a:hlinkClick r:id="rId3"/>
              </a:rPr>
              <a:t>cifar-10-batches-py</a:t>
            </a:r>
            <a:endParaRPr lang="en-US" altLang="zh-CN" dirty="0"/>
          </a:p>
          <a:p>
            <a:pPr lvl="1"/>
            <a:r>
              <a:rPr lang="en-US" altLang="zh-CN" dirty="0"/>
              <a:t>Hyperparameters: Epoch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923686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8000" dirty="0" smtClean="0"/>
              <a:t>Chp4 </a:t>
            </a:r>
            <a:r>
              <a:rPr lang="en-US" altLang="zh-CN" sz="8000" dirty="0"/>
              <a:t>— </a:t>
            </a:r>
            <a:r>
              <a:rPr lang="zh-CN" altLang="en-US" sz="6000" dirty="0" smtClean="0"/>
              <a:t>音乐流派分类</a:t>
            </a:r>
            <a:endParaRPr lang="zh-CN" altLang="en-US" sz="60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199" y="1825625"/>
            <a:ext cx="12090991" cy="1603375"/>
          </a:xfrm>
        </p:spPr>
        <p:txBody>
          <a:bodyPr>
            <a:normAutofit/>
          </a:bodyPr>
          <a:lstStyle/>
          <a:p>
            <a:r>
              <a:rPr lang="en-US" altLang="zh-CN" dirty="0"/>
              <a:t>Folder Path </a:t>
            </a:r>
            <a:r>
              <a:rPr lang="en-US" altLang="zh-CN" dirty="0"/>
              <a:t>: /Chp4-Music_Genre_Classification/</a:t>
            </a:r>
            <a:r>
              <a:rPr lang="en-US" altLang="zh-CN" dirty="0" err="1"/>
              <a:t>Music_Genre_Classification</a:t>
            </a:r>
            <a:r>
              <a:rPr lang="en-US" altLang="zh-CN" dirty="0"/>
              <a:t>/</a:t>
            </a:r>
            <a:endParaRPr lang="en-US" altLang="zh-CN" dirty="0"/>
          </a:p>
          <a:p>
            <a:pPr lvl="1"/>
            <a:r>
              <a:rPr lang="en-US" altLang="zh-CN" dirty="0" smtClean="0"/>
              <a:t>File</a:t>
            </a:r>
            <a:r>
              <a:rPr lang="en-US" altLang="zh-CN" dirty="0"/>
              <a:t>: </a:t>
            </a:r>
            <a:r>
              <a:rPr lang="en-US" altLang="zh-CN" dirty="0" smtClean="0"/>
              <a:t>Exercise1:Music_Signal_Analysis.ipynb</a:t>
            </a:r>
            <a:endParaRPr lang="en-US" dirty="0" smtClean="0"/>
          </a:p>
          <a:p>
            <a:pPr lvl="1"/>
            <a:r>
              <a:rPr lang="en-US" altLang="zh-CN" dirty="0" smtClean="0"/>
              <a:t>Dataset </a:t>
            </a:r>
            <a:r>
              <a:rPr lang="en-US" altLang="zh-CN" dirty="0"/>
              <a:t>path: </a:t>
            </a:r>
            <a:r>
              <a:rPr lang="en-US" altLang="zh-CN" dirty="0" smtClean="0"/>
              <a:t>/data/Chp4/Ex1</a:t>
            </a:r>
            <a:endParaRPr lang="en-US" sz="2400" dirty="0" smtClean="0"/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C1FE7708-095B-4432-9D79-E680EFB1A4D2}"/>
              </a:ext>
            </a:extLst>
          </p:cNvPr>
          <p:cNvSpPr txBox="1">
            <a:spLocks/>
          </p:cNvSpPr>
          <p:nvPr/>
        </p:nvSpPr>
        <p:spPr>
          <a:xfrm>
            <a:off x="742024" y="3432699"/>
            <a:ext cx="12187167" cy="16033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 smtClean="0"/>
              <a:t>Folder </a:t>
            </a:r>
            <a:r>
              <a:rPr lang="en-US" altLang="zh-CN" dirty="0"/>
              <a:t>Path :/Chp4-Music_Genre_Classification/</a:t>
            </a:r>
            <a:r>
              <a:rPr lang="en-US" altLang="zh-CN" dirty="0" err="1"/>
              <a:t>Music_Genre_Classification</a:t>
            </a:r>
            <a:r>
              <a:rPr lang="en-US" altLang="zh-CN" dirty="0" smtClean="0"/>
              <a:t>/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File</a:t>
            </a:r>
            <a:r>
              <a:rPr lang="en-US" altLang="zh-CN" dirty="0"/>
              <a:t>: </a:t>
            </a:r>
            <a:r>
              <a:rPr lang="en-US" altLang="zh-CN" dirty="0" smtClean="0"/>
              <a:t>Exercise2:Multi-class_Classification_for_different_music_Genres.ipynb</a:t>
            </a:r>
            <a:r>
              <a:rPr lang="en-US" dirty="0" smtClean="0">
                <a:hlinkClick r:id="rId2"/>
              </a:rPr>
              <a:t> </a:t>
            </a:r>
            <a:endParaRPr lang="en-US" dirty="0" smtClean="0"/>
          </a:p>
          <a:p>
            <a:pPr lvl="1"/>
            <a:r>
              <a:rPr lang="en-US" altLang="zh-CN" dirty="0" smtClean="0"/>
              <a:t>Dataset </a:t>
            </a:r>
            <a:r>
              <a:rPr lang="en-US" altLang="zh-CN" dirty="0"/>
              <a:t>path: /</a:t>
            </a:r>
            <a:r>
              <a:rPr lang="en-US" altLang="zh-CN" dirty="0" smtClean="0"/>
              <a:t>data/Chp4/Ex2</a:t>
            </a:r>
            <a:endParaRPr lang="en-US" altLang="zh-CN" dirty="0"/>
          </a:p>
          <a:p>
            <a:pPr marL="0" indent="0">
              <a:buFont typeface="Arial" panose="020B0604020202020204" pitchFamily="34" charset="0"/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236383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8000" dirty="0" smtClean="0"/>
              <a:t>Chp5 </a:t>
            </a:r>
            <a:r>
              <a:rPr lang="en-US" altLang="zh-CN" sz="8000" dirty="0"/>
              <a:t>— </a:t>
            </a:r>
            <a:r>
              <a:rPr lang="zh-CN" altLang="en-US" sz="8000" dirty="0" smtClean="0"/>
              <a:t>视频动作识别</a:t>
            </a:r>
            <a:endParaRPr lang="zh-CN" altLang="en-US" sz="60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" y="1818485"/>
            <a:ext cx="12192000" cy="1603375"/>
          </a:xfrm>
        </p:spPr>
        <p:txBody>
          <a:bodyPr>
            <a:normAutofit fontScale="92500"/>
          </a:bodyPr>
          <a:lstStyle/>
          <a:p>
            <a:r>
              <a:rPr lang="en-US" altLang="zh-CN" dirty="0" smtClean="0"/>
              <a:t>Folder Path</a:t>
            </a:r>
            <a:r>
              <a:rPr lang="en-US" altLang="zh-CN" dirty="0"/>
              <a:t>: /Chp5-Video_Action_Recognition/Exercise1:Optical_Flow_Extraction</a:t>
            </a:r>
            <a:endParaRPr lang="en-US" altLang="zh-CN" dirty="0" smtClean="0"/>
          </a:p>
          <a:p>
            <a:r>
              <a:rPr lang="en-US" altLang="zh-CN" dirty="0" smtClean="0"/>
              <a:t>File:main.ipynb</a:t>
            </a:r>
            <a:endParaRPr lang="en-US" altLang="zh-CN" dirty="0" smtClean="0"/>
          </a:p>
          <a:p>
            <a:r>
              <a:rPr lang="en-US" altLang="zh-CN" dirty="0" smtClean="0"/>
              <a:t>Dataset path</a:t>
            </a:r>
            <a:r>
              <a:rPr lang="en-US" altLang="zh-CN" dirty="0"/>
              <a:t>: </a:t>
            </a:r>
            <a:r>
              <a:rPr lang="en-US" altLang="zh-CN" dirty="0" smtClean="0"/>
              <a:t>/data/Chp5/Ex1</a:t>
            </a:r>
            <a:endParaRPr lang="en-US" dirty="0"/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C1FE7708-095B-4432-9D79-E680EFB1A4D2}"/>
              </a:ext>
            </a:extLst>
          </p:cNvPr>
          <p:cNvSpPr txBox="1">
            <a:spLocks/>
          </p:cNvSpPr>
          <p:nvPr/>
        </p:nvSpPr>
        <p:spPr>
          <a:xfrm>
            <a:off x="0" y="3337007"/>
            <a:ext cx="12408194" cy="1603375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Folder Path: </a:t>
            </a:r>
            <a:r>
              <a:rPr lang="en-US" altLang="zh-CN" dirty="0"/>
              <a:t>/Chp5-Video_Action_Recognition/Exercise2:Human_Action_Recognition_Based_on_Sensor_Dataset</a:t>
            </a:r>
            <a:endParaRPr lang="en-US" altLang="zh-CN" dirty="0" smtClean="0"/>
          </a:p>
          <a:p>
            <a:r>
              <a:rPr lang="en-US" dirty="0" smtClean="0"/>
              <a:t>File</a:t>
            </a:r>
            <a:r>
              <a:rPr lang="en-US" dirty="0"/>
              <a:t>: </a:t>
            </a:r>
            <a:r>
              <a:rPr lang="en-US" dirty="0" err="1" smtClean="0"/>
              <a:t>Project_Pro.ipynb</a:t>
            </a:r>
            <a:r>
              <a:rPr lang="en-US" dirty="0" smtClean="0"/>
              <a:t> </a:t>
            </a:r>
          </a:p>
          <a:p>
            <a:r>
              <a:rPr lang="en-US" altLang="zh-CN" dirty="0" smtClean="0"/>
              <a:t>Dataset path</a:t>
            </a:r>
            <a:r>
              <a:rPr lang="en-US" altLang="zh-CN" dirty="0"/>
              <a:t>: </a:t>
            </a:r>
            <a:r>
              <a:rPr lang="en-US" altLang="zh-CN" dirty="0" smtClean="0"/>
              <a:t>/data/Chp5/Ex2</a:t>
            </a:r>
            <a:endParaRPr lang="en-US" dirty="0"/>
          </a:p>
        </p:txBody>
      </p:sp>
      <p:sp>
        <p:nvSpPr>
          <p:cNvPr id="5" name="内容占位符 2"/>
          <p:cNvSpPr txBox="1">
            <a:spLocks/>
          </p:cNvSpPr>
          <p:nvPr/>
        </p:nvSpPr>
        <p:spPr>
          <a:xfrm>
            <a:off x="0" y="5153033"/>
            <a:ext cx="12018335" cy="160337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 smtClean="0"/>
              <a:t>Folder Path</a:t>
            </a:r>
            <a:r>
              <a:rPr lang="en-US" altLang="zh-CN" dirty="0"/>
              <a:t>: /</a:t>
            </a:r>
            <a:r>
              <a:rPr lang="en-US" altLang="zh-CN" dirty="0" smtClean="0"/>
              <a:t>Chp5-Video_Action_Recognition/Exercise3:Zero-Shot-Action_Recognition_with_Two_Stream_GCN</a:t>
            </a:r>
          </a:p>
          <a:p>
            <a:r>
              <a:rPr lang="en-US" altLang="zh-CN" dirty="0"/>
              <a:t>File: </a:t>
            </a:r>
            <a:r>
              <a:rPr lang="en-US" altLang="zh-CN" dirty="0" err="1" smtClean="0"/>
              <a:t>train_two_stream_gcn</a:t>
            </a:r>
            <a:endParaRPr lang="en-US" altLang="zh-CN" dirty="0" smtClean="0"/>
          </a:p>
          <a:p>
            <a:r>
              <a:rPr lang="en-US" altLang="zh-CN" dirty="0" smtClean="0"/>
              <a:t>Dataset path: /data/Chp5/Ex3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40492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sz="8000" dirty="0"/>
              <a:t>Chp6 — </a:t>
            </a:r>
            <a:r>
              <a:rPr lang="en-US" altLang="zh-CN" sz="6000" dirty="0"/>
              <a:t>Unsupervised Learning</a:t>
            </a:r>
            <a:endParaRPr lang="zh-CN" altLang="en-US" sz="60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03375"/>
          </a:xfrm>
        </p:spPr>
        <p:txBody>
          <a:bodyPr>
            <a:normAutofit lnSpcReduction="10000"/>
          </a:bodyPr>
          <a:lstStyle/>
          <a:p>
            <a:r>
              <a:rPr lang="en-US" altLang="zh-CN" dirty="0"/>
              <a:t>Folder Path : /Chp6-Unsupervised_Learning/6.1 KNN</a:t>
            </a:r>
          </a:p>
          <a:p>
            <a:pPr lvl="1"/>
            <a:r>
              <a:rPr lang="en-US" altLang="zh-CN" dirty="0"/>
              <a:t>File: </a:t>
            </a:r>
            <a:r>
              <a:rPr lang="en-US" dirty="0"/>
              <a:t>3.1 </a:t>
            </a:r>
            <a:r>
              <a:rPr lang="en-US" dirty="0" err="1">
                <a:hlinkClick r:id="rId2"/>
              </a:rPr>
              <a:t>kmeans</a:t>
            </a:r>
            <a:r>
              <a:rPr lang="en-US" dirty="0">
                <a:hlinkClick r:id="rId2"/>
              </a:rPr>
              <a:t> </a:t>
            </a:r>
            <a:r>
              <a:rPr lang="en-US" dirty="0" err="1">
                <a:hlinkClick r:id="rId2"/>
              </a:rPr>
              <a:t>clustering</a:t>
            </a:r>
            <a:r>
              <a:rPr lang="en-US" dirty="0" err="1"/>
              <a:t>.ipynb</a:t>
            </a:r>
            <a:endParaRPr lang="en-US" dirty="0"/>
          </a:p>
          <a:p>
            <a:pPr lvl="1"/>
            <a:r>
              <a:rPr lang="en-US" altLang="zh-CN" dirty="0"/>
              <a:t>Dataset path: </a:t>
            </a:r>
            <a:r>
              <a:rPr lang="en-US" sz="2400" dirty="0"/>
              <a:t>None, Data is imported </a:t>
            </a:r>
          </a:p>
          <a:p>
            <a:pPr lvl="1"/>
            <a:r>
              <a:rPr lang="en-US" altLang="zh-CN" dirty="0"/>
              <a:t>Hyperparameters: None </a:t>
            </a:r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C1FE7708-095B-4432-9D79-E680EFB1A4D2}"/>
              </a:ext>
            </a:extLst>
          </p:cNvPr>
          <p:cNvSpPr txBox="1">
            <a:spLocks/>
          </p:cNvSpPr>
          <p:nvPr/>
        </p:nvSpPr>
        <p:spPr>
          <a:xfrm>
            <a:off x="742025" y="3432699"/>
            <a:ext cx="10515600" cy="1603375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Folder Path : /Chp6-Unsupervised_Learning/6.2-6.3 Face Clustering</a:t>
            </a:r>
          </a:p>
          <a:p>
            <a:pPr lvl="1"/>
            <a:r>
              <a:rPr lang="en-US" altLang="zh-CN" dirty="0"/>
              <a:t>File: </a:t>
            </a:r>
            <a:r>
              <a:rPr lang="en-US" dirty="0">
                <a:hlinkClick r:id="rId3"/>
              </a:rPr>
              <a:t>6.2 Extract </a:t>
            </a:r>
            <a:r>
              <a:rPr lang="en-US" dirty="0" err="1">
                <a:hlinkClick r:id="rId3"/>
              </a:rPr>
              <a:t>Features.ipynb</a:t>
            </a:r>
            <a:endParaRPr lang="en-US" dirty="0"/>
          </a:p>
          <a:p>
            <a:pPr lvl="1"/>
            <a:r>
              <a:rPr lang="en-US" altLang="zh-CN" dirty="0"/>
              <a:t>File: </a:t>
            </a:r>
            <a:r>
              <a:rPr lang="en-US" dirty="0">
                <a:hlinkClick r:id="rId4"/>
              </a:rPr>
              <a:t>6.3 Group </a:t>
            </a:r>
            <a:r>
              <a:rPr lang="en-US" dirty="0" err="1">
                <a:hlinkClick r:id="rId4"/>
              </a:rPr>
              <a:t>Faces.ipynb</a:t>
            </a:r>
            <a:endParaRPr lang="en-US" altLang="zh-CN" dirty="0"/>
          </a:p>
          <a:p>
            <a:pPr lvl="1"/>
            <a:r>
              <a:rPr lang="en-US" altLang="zh-CN" dirty="0"/>
              <a:t>Dataset path</a:t>
            </a:r>
            <a:r>
              <a:rPr lang="en-US" altLang="zh-CN" dirty="0" smtClean="0"/>
              <a:t>: /data/Chp6/Ex2</a:t>
            </a:r>
            <a:endParaRPr lang="en-US" altLang="zh-CN" dirty="0"/>
          </a:p>
          <a:p>
            <a:pPr lvl="1"/>
            <a:r>
              <a:rPr lang="en-US" altLang="zh-CN" dirty="0"/>
              <a:t> Hyperparameters: Choose the highest number of clusters to test until when observing mean distance to clusters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979863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8000" dirty="0" smtClean="0"/>
              <a:t>Chp7 </a:t>
            </a:r>
            <a:r>
              <a:rPr lang="en-US" altLang="zh-CN" sz="8000" dirty="0"/>
              <a:t>— </a:t>
            </a:r>
            <a:r>
              <a:rPr lang="en-US" altLang="zh-CN" sz="8000" dirty="0" smtClean="0"/>
              <a:t>LSA</a:t>
            </a:r>
            <a:endParaRPr lang="zh-CN" altLang="en-US" sz="60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1760006"/>
            <a:ext cx="12192000" cy="1603375"/>
          </a:xfrm>
        </p:spPr>
        <p:txBody>
          <a:bodyPr>
            <a:normAutofit fontScale="85000" lnSpcReduction="20000"/>
          </a:bodyPr>
          <a:lstStyle/>
          <a:p>
            <a:r>
              <a:rPr lang="en-US" altLang="zh-CN" dirty="0"/>
              <a:t>Folder Path : </a:t>
            </a:r>
            <a:r>
              <a:rPr lang="en-US" altLang="zh-CN" dirty="0" smtClean="0"/>
              <a:t>/Chp7-Document_Analyze_and_Topic_Digging_Based_On_LSA/Exercise1:Chinese_Word_Segmentation/</a:t>
            </a:r>
            <a:r>
              <a:rPr lang="en-US" altLang="zh-CN" dirty="0" err="1" smtClean="0"/>
              <a:t>wordseg</a:t>
            </a:r>
            <a:endParaRPr lang="en-US" altLang="zh-CN" dirty="0" smtClean="0"/>
          </a:p>
          <a:p>
            <a:r>
              <a:rPr lang="en-US" altLang="zh-CN" dirty="0" smtClean="0"/>
              <a:t>File</a:t>
            </a:r>
            <a:r>
              <a:rPr lang="en-US" altLang="zh-CN" dirty="0"/>
              <a:t>: </a:t>
            </a:r>
            <a:r>
              <a:rPr lang="en-US" altLang="zh-CN" dirty="0" err="1"/>
              <a:t>wordseg</a:t>
            </a:r>
            <a:r>
              <a:rPr lang="en-US" dirty="0" err="1" smtClean="0"/>
              <a:t>.ipynb</a:t>
            </a:r>
            <a:endParaRPr lang="en-US" dirty="0"/>
          </a:p>
          <a:p>
            <a:pPr lvl="1"/>
            <a:r>
              <a:rPr lang="en-US" altLang="zh-CN" dirty="0"/>
              <a:t>Dataset path: </a:t>
            </a:r>
            <a:r>
              <a:rPr lang="en-US" altLang="zh-CN" dirty="0" smtClean="0"/>
              <a:t>/data/Chp7</a:t>
            </a:r>
            <a:r>
              <a:rPr lang="en-US" sz="2400" dirty="0" smtClean="0"/>
              <a:t> </a:t>
            </a:r>
            <a:endParaRPr lang="en-US" sz="2400" dirty="0"/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C1FE7708-095B-4432-9D79-E680EFB1A4D2}"/>
              </a:ext>
            </a:extLst>
          </p:cNvPr>
          <p:cNvSpPr txBox="1">
            <a:spLocks/>
          </p:cNvSpPr>
          <p:nvPr/>
        </p:nvSpPr>
        <p:spPr>
          <a:xfrm>
            <a:off x="-1" y="3432699"/>
            <a:ext cx="12192001" cy="160337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Folder Path : </a:t>
            </a:r>
            <a:r>
              <a:rPr lang="en-US" altLang="zh-CN" dirty="0"/>
              <a:t>/Chp7-Document_Analyze_and_Topic_Digging_Based_On_LSA/Exercise2:LSA_Classification</a:t>
            </a:r>
            <a:endParaRPr lang="en-US" altLang="zh-CN" dirty="0"/>
          </a:p>
          <a:p>
            <a:pPr lvl="1"/>
            <a:r>
              <a:rPr lang="en-US" altLang="zh-CN" dirty="0"/>
              <a:t>File: </a:t>
            </a:r>
            <a:r>
              <a:rPr lang="en-US" altLang="zh-CN" dirty="0" err="1"/>
              <a:t>inspect_LSA</a:t>
            </a:r>
            <a:r>
              <a:rPr lang="en-US" dirty="0" err="1" smtClean="0">
                <a:hlinkClick r:id="rId2"/>
              </a:rPr>
              <a:t>.ipynb</a:t>
            </a:r>
            <a:endParaRPr lang="en-US" dirty="0"/>
          </a:p>
          <a:p>
            <a:pPr lvl="1"/>
            <a:r>
              <a:rPr lang="en-US" altLang="zh-CN" dirty="0" smtClean="0"/>
              <a:t>File</a:t>
            </a:r>
            <a:r>
              <a:rPr lang="en-US" altLang="zh-CN" dirty="0"/>
              <a:t>: </a:t>
            </a:r>
            <a:r>
              <a:rPr lang="en-US" altLang="zh-CN" dirty="0" err="1"/>
              <a:t>runClassification_LSA</a:t>
            </a:r>
            <a:r>
              <a:rPr lang="en-US" dirty="0" err="1" smtClean="0"/>
              <a:t>.ipynb</a:t>
            </a:r>
            <a:endParaRPr lang="en-US" altLang="zh-CN" dirty="0"/>
          </a:p>
          <a:p>
            <a:pPr lvl="1"/>
            <a:r>
              <a:rPr lang="en-US" altLang="zh-CN" dirty="0"/>
              <a:t>Dataset path</a:t>
            </a:r>
            <a:r>
              <a:rPr lang="en-US" altLang="zh-CN" dirty="0" smtClean="0"/>
              <a:t>: none</a:t>
            </a:r>
            <a:endParaRPr lang="en-US" altLang="zh-CN" dirty="0"/>
          </a:p>
          <a:p>
            <a:pPr marL="0" indent="0">
              <a:buFont typeface="Arial" panose="020B0604020202020204" pitchFamily="34" charset="0"/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265115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8000" dirty="0" smtClean="0"/>
              <a:t>Chp8 </a:t>
            </a:r>
            <a:r>
              <a:rPr lang="en-US" altLang="zh-CN" sz="8000" dirty="0"/>
              <a:t>— </a:t>
            </a:r>
            <a:r>
              <a:rPr lang="en-US" altLang="zh-CN" sz="6000" dirty="0" smtClean="0"/>
              <a:t>GAN</a:t>
            </a:r>
            <a:endParaRPr lang="zh-CN" altLang="en-US" sz="60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03375"/>
          </a:xfrm>
        </p:spPr>
        <p:txBody>
          <a:bodyPr>
            <a:normAutofit/>
          </a:bodyPr>
          <a:lstStyle/>
          <a:p>
            <a:pPr lvl="1"/>
            <a:r>
              <a:rPr lang="en-US" altLang="zh-CN" dirty="0"/>
              <a:t>Folder Path : /Chp8-GAN/</a:t>
            </a:r>
          </a:p>
          <a:p>
            <a:pPr lvl="1"/>
            <a:r>
              <a:rPr lang="en-US" altLang="zh-CN" dirty="0"/>
              <a:t>File: </a:t>
            </a:r>
            <a:r>
              <a:rPr lang="en-US" dirty="0">
                <a:hlinkClick r:id="rId2"/>
              </a:rPr>
              <a:t>8.1 Generate Random </a:t>
            </a:r>
            <a:r>
              <a:rPr lang="en-US" dirty="0" err="1">
                <a:hlinkClick r:id="rId2"/>
              </a:rPr>
              <a:t>Point.ipynb</a:t>
            </a:r>
            <a:endParaRPr lang="en-US" dirty="0"/>
          </a:p>
          <a:p>
            <a:pPr lvl="1"/>
            <a:r>
              <a:rPr lang="en-US" altLang="zh-CN" dirty="0"/>
              <a:t>Dataset path: </a:t>
            </a:r>
            <a:r>
              <a:rPr lang="en-US" sz="2400" dirty="0"/>
              <a:t>None</a:t>
            </a:r>
            <a:endParaRPr lang="en-US" dirty="0"/>
          </a:p>
          <a:p>
            <a:pPr lvl="1"/>
            <a:r>
              <a:rPr lang="en-US" altLang="zh-CN" dirty="0"/>
              <a:t>Hyperparameters: Pick how many points you want to generate </a:t>
            </a:r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1A422875-102E-4A1C-A2FC-E2180E12DE6E}"/>
              </a:ext>
            </a:extLst>
          </p:cNvPr>
          <p:cNvSpPr txBox="1">
            <a:spLocks/>
          </p:cNvSpPr>
          <p:nvPr/>
        </p:nvSpPr>
        <p:spPr>
          <a:xfrm>
            <a:off x="670089" y="3693703"/>
            <a:ext cx="10515600" cy="16033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altLang="zh-CN" dirty="0"/>
              <a:t>Folder Path : /Chp8-GAN/</a:t>
            </a:r>
          </a:p>
          <a:p>
            <a:pPr lvl="1"/>
            <a:r>
              <a:rPr lang="en-US" altLang="zh-CN" dirty="0"/>
              <a:t>File: </a:t>
            </a:r>
            <a:r>
              <a:rPr lang="en-US" dirty="0">
                <a:hlinkClick r:id="rId3"/>
              </a:rPr>
              <a:t>8.2 Uniform to </a:t>
            </a:r>
            <a:r>
              <a:rPr lang="en-US" dirty="0" err="1">
                <a:hlinkClick r:id="rId3"/>
              </a:rPr>
              <a:t>Normal.ipynb</a:t>
            </a:r>
            <a:endParaRPr lang="en-US" dirty="0"/>
          </a:p>
          <a:p>
            <a:pPr lvl="1"/>
            <a:r>
              <a:rPr lang="en-US" altLang="zh-CN" dirty="0"/>
              <a:t>Dataset path: </a:t>
            </a:r>
            <a:r>
              <a:rPr lang="en-US" dirty="0"/>
              <a:t>None</a:t>
            </a:r>
          </a:p>
          <a:p>
            <a:pPr lvl="1"/>
            <a:r>
              <a:rPr lang="en-US" altLang="zh-CN" dirty="0"/>
              <a:t>Hyperparameters: Pick how many points you want to generate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895604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8507</TotalTime>
  <Words>913</Words>
  <Application>Microsoft Office PowerPoint</Application>
  <PresentationFormat>宽屏</PresentationFormat>
  <Paragraphs>162</Paragraphs>
  <Slides>23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27" baseType="lpstr">
      <vt:lpstr>等线</vt:lpstr>
      <vt:lpstr>等线 Light</vt:lpstr>
      <vt:lpstr>Arial</vt:lpstr>
      <vt:lpstr>Office 主题​​</vt:lpstr>
      <vt:lpstr>AI 工具包 Documentation</vt:lpstr>
      <vt:lpstr>八大章节</vt:lpstr>
      <vt:lpstr>Chp2 — 鸢尾花分类</vt:lpstr>
      <vt:lpstr>Chp3 — Image Recognition</vt:lpstr>
      <vt:lpstr>Chp4 — 音乐流派分类</vt:lpstr>
      <vt:lpstr>Chp5 — 视频动作识别</vt:lpstr>
      <vt:lpstr>Chp6 — Unsupervised Learning</vt:lpstr>
      <vt:lpstr>Chp7 — LSA</vt:lpstr>
      <vt:lpstr>Chp8 — GAN</vt:lpstr>
      <vt:lpstr>Chp8 — GAN</vt:lpstr>
      <vt:lpstr>PowerPoint 演示文稿</vt:lpstr>
      <vt:lpstr>Chp4 — 音乐流派分类</vt:lpstr>
      <vt:lpstr>Chp5 — 视频行为识别 </vt:lpstr>
      <vt:lpstr>Chp7 — 文本内容识别</vt:lpstr>
      <vt:lpstr>第二章: 二元分类 </vt:lpstr>
      <vt:lpstr>第三章-识图认物 </vt:lpstr>
      <vt:lpstr>第六章-分门别类 </vt:lpstr>
      <vt:lpstr>第六章-分门别类 </vt:lpstr>
      <vt:lpstr>第六章-分门别类 </vt:lpstr>
      <vt:lpstr>第八章-生成对抗网络（ GAN ） </vt:lpstr>
      <vt:lpstr>第八章-生成对抗网络（ GAN ） </vt:lpstr>
      <vt:lpstr>第八章-生成对抗网络（ GAN ） </vt:lpstr>
      <vt:lpstr>谢谢</vt:lpstr>
    </vt:vector>
  </TitlesOfParts>
  <Company>Lenovo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Tianyi TY2 Wu</dc:creator>
  <cp:lastModifiedBy>Tianyi TY2 Wu</cp:lastModifiedBy>
  <cp:revision>54</cp:revision>
  <dcterms:created xsi:type="dcterms:W3CDTF">2019-07-25T07:18:46Z</dcterms:created>
  <dcterms:modified xsi:type="dcterms:W3CDTF">2019-08-16T10:02:49Z</dcterms:modified>
</cp:coreProperties>
</file>